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451" r:id="rId2"/>
    <p:sldId id="452" r:id="rId3"/>
    <p:sldId id="458" r:id="rId4"/>
    <p:sldId id="453" r:id="rId5"/>
    <p:sldId id="438" r:id="rId6"/>
    <p:sldId id="468" r:id="rId7"/>
    <p:sldId id="470" r:id="rId8"/>
    <p:sldId id="471" r:id="rId9"/>
    <p:sldId id="489" r:id="rId10"/>
    <p:sldId id="490" r:id="rId11"/>
    <p:sldId id="495" r:id="rId12"/>
    <p:sldId id="491" r:id="rId13"/>
    <p:sldId id="487" r:id="rId14"/>
    <p:sldId id="497" r:id="rId15"/>
    <p:sldId id="494" r:id="rId16"/>
    <p:sldId id="426" r:id="rId17"/>
    <p:sldId id="457" r:id="rId18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FF0"/>
    <a:srgbClr val="CBEDF9"/>
    <a:srgbClr val="2DB5E5"/>
    <a:srgbClr val="9FDDF3"/>
    <a:srgbClr val="D0D8E8"/>
    <a:srgbClr val="5BC5EB"/>
    <a:srgbClr val="4BACC6"/>
    <a:srgbClr val="595959"/>
    <a:srgbClr val="7F7F7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94" autoAdjust="0"/>
    <p:restoredTop sz="35161" autoAdjust="0"/>
  </p:normalViewPr>
  <p:slideViewPr>
    <p:cSldViewPr snapToObjects="1">
      <p:cViewPr varScale="1">
        <p:scale>
          <a:sx n="39" d="100"/>
          <a:sy n="39" d="100"/>
        </p:scale>
        <p:origin x="2994" y="54"/>
      </p:cViewPr>
      <p:guideLst>
        <p:guide orient="horz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13" d="100"/>
          <a:sy n="113" d="100"/>
        </p:scale>
        <p:origin x="-421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078" cy="49822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026" y="0"/>
            <a:ext cx="2946078" cy="498224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5D3B1744-8357-4DEA-853F-310DA640CC32}" type="datetimeFigureOut">
              <a:rPr lang="en-NZ" smtClean="0"/>
              <a:t>30/07/2015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01"/>
            <a:ext cx="2946078" cy="49822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026" y="9430001"/>
            <a:ext cx="2946078" cy="498224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DF82A845-9A22-43FA-B64E-9B4BDF9A74DF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082982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2"/>
          </a:xfrm>
          <a:prstGeom prst="rect">
            <a:avLst/>
          </a:prstGeom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2"/>
          </a:xfrm>
          <a:prstGeom prst="rect">
            <a:avLst/>
          </a:prstGeom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8126CE1-5A5A-4EB1-8E5F-0BB1071BE645}" type="datetime1">
              <a:rPr lang="en-US"/>
              <a:pPr>
                <a:defRPr/>
              </a:pPr>
              <a:t>7/30/2015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3"/>
          </a:xfrm>
          <a:prstGeom prst="rect">
            <a:avLst/>
          </a:prstGeom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1"/>
            <a:ext cx="2945659" cy="496412"/>
          </a:xfrm>
          <a:prstGeom prst="rect">
            <a:avLst/>
          </a:prstGeom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1"/>
            <a:ext cx="2945659" cy="496412"/>
          </a:xfrm>
          <a:prstGeom prst="rect">
            <a:avLst/>
          </a:prstGeom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8275CE8-26E0-464F-BD37-3BD67A8890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27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Our 3</a:t>
            </a:r>
            <a:r>
              <a:rPr lang="en-NZ" baseline="30000" dirty="0" smtClean="0"/>
              <a:t>rd</a:t>
            </a:r>
            <a:r>
              <a:rPr lang="en-NZ" dirty="0" smtClean="0"/>
              <a:t> Meetup.</a:t>
            </a:r>
          </a:p>
          <a:p>
            <a:r>
              <a:rPr lang="en-NZ" dirty="0" smtClean="0"/>
              <a:t>We have a blog</a:t>
            </a:r>
            <a:r>
              <a:rPr lang="en-NZ" baseline="0" dirty="0" smtClean="0"/>
              <a:t> to view past meetups</a:t>
            </a:r>
          </a:p>
          <a:p>
            <a:r>
              <a:rPr lang="en-NZ" dirty="0" smtClean="0"/>
              <a:t>Plan to have a meetup on</a:t>
            </a:r>
            <a:r>
              <a:rPr lang="en-NZ" baseline="0" dirty="0" smtClean="0"/>
              <a:t> a quarterly basis</a:t>
            </a:r>
          </a:p>
          <a:p>
            <a:r>
              <a:rPr lang="en-NZ" baseline="0" dirty="0" smtClean="0"/>
              <a:t>Suggestions, more technical? More sales driven? User?</a:t>
            </a:r>
          </a:p>
          <a:p>
            <a:r>
              <a:rPr lang="en-NZ" baseline="0" dirty="0" smtClean="0"/>
              <a:t>Please provide feedback</a:t>
            </a:r>
          </a:p>
          <a:p>
            <a:endParaRPr lang="en-NZ" baseline="0" dirty="0" smtClean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866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239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089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sz="1200" b="1" dirty="0" smtClean="0"/>
              <a:t>Skype for Business Server 2015:</a:t>
            </a:r>
            <a:r>
              <a:rPr lang="en-NZ" sz="1200" dirty="0" smtClean="0"/>
              <a:t> This on-premises server provides IM, presence, peer-to-peer VoIP and video, conferencing, enterprise voice, and telephone-system (PSTN) connectivity.</a:t>
            </a:r>
          </a:p>
          <a:p>
            <a:r>
              <a:rPr lang="en-NZ" sz="1200" b="1" dirty="0" smtClean="0"/>
              <a:t>Skype for Business Online:</a:t>
            </a:r>
            <a:r>
              <a:rPr lang="en-NZ" sz="1200" dirty="0" smtClean="0"/>
              <a:t> This service in Microsoft Cloud or Office 365 provides IM, presence, peer-to-peer VoIP and video, and conferencing. </a:t>
            </a:r>
            <a:r>
              <a:rPr lang="en-NZ" sz="1200" i="1" dirty="0" smtClean="0"/>
              <a:t>It does not provide enterprise voice or PSTN connectivity, but Microsoft says these features are in development</a:t>
            </a:r>
            <a:r>
              <a:rPr lang="en-NZ" sz="1200" dirty="0" smtClean="0"/>
              <a:t>.</a:t>
            </a:r>
          </a:p>
          <a:p>
            <a:r>
              <a:rPr lang="en-NZ" sz="1200" dirty="0" smtClean="0"/>
              <a:t>Other </a:t>
            </a:r>
            <a:r>
              <a:rPr lang="en-NZ" sz="1200" dirty="0" err="1" smtClean="0"/>
              <a:t>OnLine</a:t>
            </a:r>
            <a:r>
              <a:rPr lang="en-NZ" sz="1200" dirty="0" smtClean="0"/>
              <a:t> options</a:t>
            </a:r>
          </a:p>
          <a:p>
            <a:r>
              <a:rPr lang="en-NZ" sz="1200" b="1" dirty="0" smtClean="0"/>
              <a:t>Skype for Business Server 2015 + Skype for Business Online = Skype for Business Hybrid</a:t>
            </a:r>
            <a:endParaRPr lang="en-NZ" sz="1200" dirty="0" smtClean="0"/>
          </a:p>
          <a:p>
            <a:endParaRPr lang="en-NZ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947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Business</a:t>
            </a:r>
            <a:r>
              <a:rPr lang="en-NZ" baseline="0" dirty="0" smtClean="0"/>
              <a:t> Server 2015 (On Premise) includes all functionality.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675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200" b="1" dirty="0" smtClean="0"/>
              <a:t>Delivered via O365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200" b="1" dirty="0" smtClean="0"/>
              <a:t>NO EV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200" b="1" dirty="0" smtClean="0"/>
              <a:t>Not a PABX replacement option</a:t>
            </a:r>
            <a:r>
              <a:rPr lang="en-NZ" sz="1200" b="1" baseline="0" dirty="0" smtClean="0"/>
              <a:t> (yet)</a:t>
            </a:r>
            <a:endParaRPr lang="en-NZ" sz="1200" dirty="0" smtClean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176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Per user per month</a:t>
            </a:r>
          </a:p>
          <a:p>
            <a:r>
              <a:rPr lang="en-NZ" dirty="0" smtClean="0"/>
              <a:t>Contract?</a:t>
            </a:r>
          </a:p>
          <a:p>
            <a:r>
              <a:rPr lang="en-NZ" dirty="0" smtClean="0"/>
              <a:t>Provides EV, RGS</a:t>
            </a:r>
          </a:p>
          <a:p>
            <a:r>
              <a:rPr lang="en-NZ" dirty="0" smtClean="0"/>
              <a:t>Call recording and contact</a:t>
            </a:r>
            <a:r>
              <a:rPr lang="en-NZ" baseline="0" dirty="0" smtClean="0"/>
              <a:t> centre can be included</a:t>
            </a:r>
          </a:p>
          <a:p>
            <a:r>
              <a:rPr lang="en-NZ" baseline="0" dirty="0" smtClean="0"/>
              <a:t>Reporting</a:t>
            </a:r>
          </a:p>
          <a:p>
            <a:r>
              <a:rPr lang="en-NZ" dirty="0" smtClean="0"/>
              <a:t>Leveraging O365 licensing</a:t>
            </a:r>
          </a:p>
          <a:p>
            <a:r>
              <a:rPr lang="en-NZ" dirty="0" smtClean="0"/>
              <a:t>Can be used in conjunction  with O365 email</a:t>
            </a:r>
          </a:p>
          <a:p>
            <a:r>
              <a:rPr lang="en-NZ" dirty="0" smtClean="0"/>
              <a:t>No on premise server requirements</a:t>
            </a:r>
          </a:p>
          <a:p>
            <a:r>
              <a:rPr lang="en-NZ" dirty="0" smtClean="0"/>
              <a:t>No QoS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280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200" b="1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200" b="1" dirty="0" smtClean="0"/>
              <a:t>Delivered via </a:t>
            </a:r>
            <a:r>
              <a:rPr lang="en-NZ" sz="1200" b="1" dirty="0" err="1" smtClean="0"/>
              <a:t>OnPrem</a:t>
            </a:r>
            <a:r>
              <a:rPr lang="en-NZ" sz="1200" b="1" baseline="0" dirty="0" smtClean="0"/>
              <a:t> and </a:t>
            </a:r>
            <a:r>
              <a:rPr lang="en-NZ" sz="1200" b="1" dirty="0" smtClean="0"/>
              <a:t>O365.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200" b="1" dirty="0" smtClean="0"/>
              <a:t>Special cases…</a:t>
            </a:r>
            <a:endParaRPr lang="en-NZ" sz="1200" dirty="0" smtClean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130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dirty="0" smtClean="0"/>
              <a:t>What is Cloud?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dirty="0" smtClean="0"/>
              <a:t>Public Cloud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dirty="0" smtClean="0"/>
              <a:t>Private</a:t>
            </a:r>
            <a:r>
              <a:rPr lang="en-NZ" sz="1000" baseline="0" dirty="0" smtClean="0"/>
              <a:t> Cloud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000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dirty="0" smtClean="0"/>
              <a:t>Functionally</a:t>
            </a:r>
            <a:r>
              <a:rPr lang="en-NZ" sz="1000" baseline="0" dirty="0" smtClean="0"/>
              <a:t> needs to do </a:t>
            </a:r>
            <a:r>
              <a:rPr lang="en-NZ" sz="1000" baseline="0" dirty="0" err="1" smtClean="0"/>
              <a:t>whats</a:t>
            </a:r>
            <a:r>
              <a:rPr lang="en-NZ" sz="1000" baseline="0" dirty="0" smtClean="0"/>
              <a:t> required by the business. If you need PC then Online just wont do. 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baseline="0" dirty="0" smtClean="0"/>
              <a:t>Rather simple right </a:t>
            </a:r>
            <a:r>
              <a:rPr lang="en-NZ" sz="1000" baseline="0" dirty="0" err="1" smtClean="0"/>
              <a:t>now..for</a:t>
            </a:r>
            <a:r>
              <a:rPr lang="en-NZ" sz="1000" baseline="0" dirty="0" smtClean="0"/>
              <a:t> now.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000" baseline="0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baseline="0" dirty="0" smtClean="0"/>
              <a:t>Licensing is not so much of an issue now that its possible to license in the cloud via 365 and use that on Premise.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000" baseline="0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baseline="0" dirty="0" smtClean="0"/>
              <a:t>Infrastructure Investment (and deployment) can be a limiting factor for smaller organizations. 3</a:t>
            </a:r>
            <a:r>
              <a:rPr lang="en-NZ" sz="1000" baseline="30000" dirty="0" smtClean="0"/>
              <a:t>rd</a:t>
            </a:r>
            <a:r>
              <a:rPr lang="en-NZ" sz="1000" baseline="0" dirty="0" smtClean="0"/>
              <a:t> party Online services may suffice here..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baseline="0" dirty="0" smtClean="0"/>
              <a:t>BUT there is a break even point where financially on premise starts to become cheaper.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000" baseline="0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baseline="0" dirty="0" smtClean="0"/>
              <a:t>Then there is the support factor, HA, DR, </a:t>
            </a:r>
            <a:r>
              <a:rPr lang="en-NZ" sz="1000" baseline="0" dirty="0" err="1" smtClean="0"/>
              <a:t>Resillience</a:t>
            </a:r>
            <a:r>
              <a:rPr lang="en-NZ" sz="1000" baseline="0" dirty="0" smtClean="0"/>
              <a:t> and so on. Online will not guarantee any of these at this time.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000" baseline="0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NZ" sz="1000" baseline="0" dirty="0" smtClean="0"/>
              <a:t>What does the business need? A platinum plated PBX and VC solution with contact </a:t>
            </a:r>
            <a:r>
              <a:rPr lang="en-NZ" sz="1000" baseline="0" dirty="0" err="1" smtClean="0"/>
              <a:t>center</a:t>
            </a:r>
            <a:r>
              <a:rPr lang="en-NZ" sz="1000" baseline="0" dirty="0" smtClean="0"/>
              <a:t>? Or will a works most of the time with vanilla feature set do?</a:t>
            </a:r>
            <a:endParaRPr lang="en-NZ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632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43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sz="1000" b="1" dirty="0" smtClean="0"/>
              <a:t>Skype Meeting Broadcast:</a:t>
            </a:r>
            <a:r>
              <a:rPr lang="en-NZ" sz="1000" dirty="0" smtClean="0"/>
              <a:t> This feature allows as many as 10,000 people in a meeting broadcast, such as for webinars.</a:t>
            </a:r>
          </a:p>
          <a:p>
            <a:endParaRPr lang="en-NZ" sz="1000" b="1" dirty="0" smtClean="0"/>
          </a:p>
          <a:p>
            <a:r>
              <a:rPr lang="en-NZ" sz="1000" b="1" dirty="0" smtClean="0"/>
              <a:t>PSTN Conferencing:</a:t>
            </a:r>
            <a:r>
              <a:rPr lang="en-NZ" sz="1000" dirty="0" smtClean="0"/>
              <a:t> This feature lets people dial into a call from a landline or mobile phone if they don’t want (or cannot) join in through their PC, mobile device, or browser.</a:t>
            </a:r>
          </a:p>
          <a:p>
            <a:endParaRPr lang="en-NZ" sz="1000" b="1" dirty="0" smtClean="0"/>
          </a:p>
          <a:p>
            <a:r>
              <a:rPr lang="en-NZ" sz="1000" b="1" dirty="0" smtClean="0"/>
              <a:t>Cloud PBX with PSTN Calling:</a:t>
            </a:r>
            <a:r>
              <a:rPr lang="en-NZ" sz="1000" dirty="0" smtClean="0"/>
              <a:t> This feature lets people make traditional phone calls through their Skype for Business client without having a traditional on-premises PBX. You’re given blocks of numbers to choose from based on your region, and you can assign these numbers to your users. (Microsoft plans to eventually offer a configuration option where you can use existing on-premises phone lines.)</a:t>
            </a:r>
          </a:p>
          <a:p>
            <a:endParaRPr lang="en-NZ" sz="1000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463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b="1" dirty="0" smtClean="0"/>
              <a:t>Skype Meeting Broadcast</a:t>
            </a:r>
          </a:p>
          <a:p>
            <a:r>
              <a:rPr lang="en-NZ" dirty="0" smtClean="0"/>
              <a:t>Organize and produce a new broadcast style meeting for up to 10,000 attendees</a:t>
            </a:r>
          </a:p>
          <a:p>
            <a:r>
              <a:rPr lang="en-NZ" dirty="0" smtClean="0"/>
              <a:t>Join and watch via any modern browser, on any device</a:t>
            </a:r>
          </a:p>
          <a:p>
            <a:r>
              <a:rPr lang="en-NZ" dirty="0" smtClean="0"/>
              <a:t>Rewind, pause and resume playback based on your own schedule without affecting the broadcast</a:t>
            </a:r>
          </a:p>
          <a:p>
            <a:r>
              <a:rPr lang="en-NZ" dirty="0" smtClean="0"/>
              <a:t>Participate in a Bing Pulse and Yammer conversation about the event</a:t>
            </a:r>
          </a:p>
          <a:p>
            <a:endParaRPr lang="en-NZ" dirty="0" smtClean="0"/>
          </a:p>
          <a:p>
            <a:r>
              <a:rPr lang="en-NZ" b="1" dirty="0" smtClean="0"/>
              <a:t>PSTN Conferencing</a:t>
            </a:r>
          </a:p>
          <a:p>
            <a:r>
              <a:rPr lang="en-NZ" dirty="0" smtClean="0"/>
              <a:t>Schedule meetings with dial-in coordinates automatically embedded within the meeting invite.</a:t>
            </a:r>
          </a:p>
          <a:p>
            <a:r>
              <a:rPr lang="en-NZ" dirty="0" smtClean="0"/>
              <a:t>Join meetings of users hosted in Skype for Business Online via PSTN Conferencing.</a:t>
            </a:r>
          </a:p>
          <a:p>
            <a:r>
              <a:rPr lang="en-NZ" dirty="0" smtClean="0"/>
              <a:t>Organizers and participants will be able to dial-out to others from within a meeting.</a:t>
            </a:r>
          </a:p>
          <a:p>
            <a:r>
              <a:rPr lang="en-NZ" dirty="0" smtClean="0"/>
              <a:t>Organizers and participants will be able to join the audio portion of a meeting via the “Call me at” functionality.</a:t>
            </a:r>
          </a:p>
          <a:p>
            <a:r>
              <a:rPr lang="en-NZ" dirty="0" smtClean="0"/>
              <a:t>Organizers and participants joining via PSTN conferencing will be announced to other phone users when they join and leave the meeting</a:t>
            </a:r>
          </a:p>
          <a:p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39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NZ" b="1" dirty="0" smtClean="0"/>
              <a:t>Cloud </a:t>
            </a:r>
            <a:r>
              <a:rPr lang="en-NZ" b="1" dirty="0" smtClean="0"/>
              <a:t>PBX with PSTN Calling:</a:t>
            </a:r>
            <a:r>
              <a:rPr lang="en-NZ" dirty="0" smtClean="0"/>
              <a:t> This feature lets people make traditional phone calls through their Skype for Business client without having a traditional on-premises PBX. You’re given blocks of numbers to choose from based on your region, and you can assign these numbers to your users. (Microsoft plans to eventually offer a configuration option where you can use existing on-premises phone lines.)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899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261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ＭＳ Ｐゴシック" pitchFamily="-65" charset="-128"/>
              </a:rPr>
              <a:t>New E5 o365 licence category added, essentially adding Cloud PBX features into o365 Lync</a:t>
            </a:r>
          </a:p>
          <a:p>
            <a:pPr lvl="0"/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ＭＳ Ｐゴシック" pitchFamily="-65" charset="-128"/>
              </a:rPr>
              <a:t>o365 Skype will include Cloud PBX features under the new E5 licence  but:</a:t>
            </a:r>
          </a:p>
          <a:p>
            <a:pPr lvl="1"/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+mn-cs"/>
              </a:rPr>
              <a:t>USA only will get PSTN breakout for 2016</a:t>
            </a:r>
            <a:b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+mn-cs"/>
              </a:rPr>
            </a:br>
            <a:endParaRPr lang="en-NZ" sz="1200" kern="1200" dirty="0" smtClean="0">
              <a:solidFill>
                <a:schemeClr val="tx1"/>
              </a:solidFill>
              <a:effectLst/>
              <a:latin typeface="+mn-lt"/>
              <a:ea typeface="ＭＳ Ｐゴシック" pitchFamily="-65" charset="-128"/>
              <a:cs typeface="+mn-cs"/>
            </a:endParaRPr>
          </a:p>
          <a:p>
            <a:pPr lvl="1"/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+mn-cs"/>
              </a:rPr>
              <a:t>AND even then they recommend on </a:t>
            </a:r>
            <a:r>
              <a:rPr lang="en-NZ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+mn-cs"/>
              </a:rPr>
              <a:t>prem</a:t>
            </a: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+mn-cs"/>
              </a:rPr>
              <a:t> Skype4B servers for Telco break out to provide QoS and Resilience</a:t>
            </a:r>
            <a:b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+mn-cs"/>
              </a:rPr>
            </a:br>
            <a:endParaRPr lang="en-NZ" sz="1200" kern="1200" dirty="0" smtClean="0">
              <a:solidFill>
                <a:schemeClr val="tx1"/>
              </a:solidFill>
              <a:effectLst/>
              <a:latin typeface="+mn-lt"/>
              <a:ea typeface="ＭＳ Ｐゴシック" pitchFamily="-65" charset="-128"/>
              <a:cs typeface="+mn-cs"/>
            </a:endParaRPr>
          </a:p>
          <a:p>
            <a:pPr lvl="1"/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+mn-cs"/>
              </a:rPr>
              <a:t>NO timeline mentioned anymore for global rollout</a:t>
            </a:r>
          </a:p>
          <a:p>
            <a:pPr lvl="1"/>
            <a:endParaRPr lang="en-NZ" sz="1200" kern="1200" dirty="0" smtClean="0">
              <a:solidFill>
                <a:schemeClr val="tx1"/>
              </a:solidFill>
              <a:effectLst/>
              <a:latin typeface="+mn-lt"/>
              <a:ea typeface="ＭＳ Ｐゴシック" pitchFamily="-65" charset="-128"/>
              <a:cs typeface="+mn-cs"/>
            </a:endParaRPr>
          </a:p>
          <a:p>
            <a:pPr lvl="1"/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ＭＳ Ｐゴシック" pitchFamily="-65" charset="-128"/>
              </a:rPr>
              <a:t>They reiterated that Lync is about driving meetings, and is not a feature for feature race against legacy VoIP players. </a:t>
            </a:r>
            <a:b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65" charset="-128"/>
                <a:cs typeface="ＭＳ Ｐゴシック" pitchFamily="-65" charset="-128"/>
              </a:rPr>
            </a:b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272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275CE8-26E0-464F-BD37-3BD67A88900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3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5"/>
          <p:cNvCxnSpPr/>
          <p:nvPr userDrawn="1"/>
        </p:nvCxnSpPr>
        <p:spPr>
          <a:xfrm>
            <a:off x="0" y="1143000"/>
            <a:ext cx="9144000" cy="1588"/>
          </a:xfrm>
          <a:prstGeom prst="line">
            <a:avLst/>
          </a:prstGeom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540" y="548680"/>
            <a:ext cx="213559" cy="396610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 userDrawn="1"/>
        </p:nvSpPr>
        <p:spPr>
          <a:xfrm>
            <a:off x="4497239" y="6403640"/>
            <a:ext cx="4680520" cy="3874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800" i="0" kern="1200" spc="6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NZ" sz="2000" b="1" dirty="0" smtClean="0"/>
              <a:t>Auckland UC Users Group</a:t>
            </a:r>
            <a:endParaRPr lang="en-NZ" sz="200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5364088" y="5787502"/>
            <a:ext cx="165255" cy="981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 userDrawn="1"/>
        </p:nvSpPr>
        <p:spPr>
          <a:xfrm>
            <a:off x="4497239" y="6403640"/>
            <a:ext cx="4680520" cy="3874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800" i="0" kern="1200" spc="6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NZ" sz="2000" b="1" dirty="0" smtClean="0"/>
              <a:t>Auckland UC Users Group</a:t>
            </a:r>
            <a:endParaRPr lang="en-NZ" sz="2000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5364088" y="5787502"/>
            <a:ext cx="165255" cy="981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35D869F-252F-4541-920F-179740B713B5}" type="datetimeFigureOut">
              <a:rPr lang="en-NZ" smtClean="0"/>
              <a:t>30/07/2015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4716DD6-0884-490C-B8D3-C2E98393A57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61558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6173788"/>
            <a:ext cx="9144000" cy="1587"/>
          </a:xfrm>
          <a:prstGeom prst="line">
            <a:avLst/>
          </a:prstGeom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2" r:id="rId2"/>
    <p:sldLayoutId id="2147483743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://www.lync.geek.nz/" TargetMode="External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48680"/>
            <a:ext cx="6858000" cy="2952328"/>
          </a:xfrm>
        </p:spPr>
        <p:txBody>
          <a:bodyPr>
            <a:normAutofit fontScale="90000"/>
          </a:bodyPr>
          <a:lstStyle/>
          <a:p>
            <a:r>
              <a:rPr lang="en-NZ" sz="6375" b="1" spc="600" dirty="0" smtClean="0"/>
              <a:t>Welcome</a:t>
            </a:r>
            <a:br>
              <a:rPr lang="en-NZ" sz="6375" b="1" spc="600" dirty="0" smtClean="0"/>
            </a:br>
            <a:r>
              <a:rPr lang="en-NZ" sz="6375" b="1" spc="600" dirty="0" smtClean="0"/>
              <a:t>Auckland UC </a:t>
            </a:r>
            <a:br>
              <a:rPr lang="en-NZ" sz="6375" b="1" spc="600" dirty="0" smtClean="0"/>
            </a:br>
            <a:r>
              <a:rPr lang="en-NZ" sz="6375" b="1" spc="600" dirty="0" smtClean="0"/>
              <a:t>Users Group</a:t>
            </a:r>
            <a:endParaRPr lang="en-NZ" sz="6375" b="1" spc="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671" y="4632763"/>
            <a:ext cx="2016224" cy="480221"/>
          </a:xfrm>
        </p:spPr>
        <p:txBody>
          <a:bodyPr>
            <a:normAutofit/>
          </a:bodyPr>
          <a:lstStyle/>
          <a:p>
            <a:r>
              <a:rPr lang="en-NZ" sz="2400" b="1" dirty="0" smtClean="0"/>
              <a:t>Our Sponsors:</a:t>
            </a:r>
            <a:endParaRPr lang="en-NZ" sz="22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5401395"/>
            <a:ext cx="1944216" cy="409309"/>
          </a:xfrm>
          <a:prstGeom prst="rect">
            <a:avLst/>
          </a:prstGeom>
        </p:spPr>
      </p:pic>
      <p:pic>
        <p:nvPicPr>
          <p:cNvPr id="5" name="Picture 2" descr="http://www.micarmenia.am/Images/partne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07" y="5343766"/>
            <a:ext cx="2103070" cy="48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2591780" y="3380368"/>
            <a:ext cx="3960440" cy="4802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3429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685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35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0287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17145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400" b="1" spc="600" dirty="0" smtClean="0"/>
              <a:t>July 30</a:t>
            </a:r>
            <a:r>
              <a:rPr lang="en-NZ" sz="2400" b="1" spc="600" baseline="30000" dirty="0" smtClean="0"/>
              <a:t>th</a:t>
            </a:r>
            <a:r>
              <a:rPr lang="en-NZ" sz="2400" b="1" spc="600" dirty="0" smtClean="0"/>
              <a:t> </a:t>
            </a:r>
            <a:r>
              <a:rPr lang="en-NZ" sz="2400" b="1" spc="600" dirty="0" smtClean="0"/>
              <a:t>2015</a:t>
            </a:r>
            <a:endParaRPr lang="en-NZ" sz="2250" spc="6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307" y="705796"/>
            <a:ext cx="512729" cy="30462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0192" y="5267576"/>
            <a:ext cx="1800200" cy="61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55576" y="409278"/>
            <a:ext cx="4464496" cy="7256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sz="3500" b="1" dirty="0" smtClean="0">
                <a:solidFill>
                  <a:srgbClr val="00AFF0"/>
                </a:solidFill>
              </a:rPr>
              <a:t>Introductions</a:t>
            </a:r>
            <a:endParaRPr lang="en-NZ" sz="3500" dirty="0">
              <a:solidFill>
                <a:srgbClr val="00AFF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74" y="1424658"/>
            <a:ext cx="1373688" cy="13736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7" y="2982170"/>
            <a:ext cx="1373688" cy="1373688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762881" y="2843690"/>
            <a:ext cx="7272808" cy="55924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NZ" sz="3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Paul </a:t>
            </a:r>
            <a:r>
              <a:rPr lang="en-NZ" sz="3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Bloem</a:t>
            </a:r>
            <a:r>
              <a:rPr lang="en-NZ" sz="3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en-NZ" sz="3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Lexel</a:t>
            </a:r>
            <a:r>
              <a:rPr lang="en-NZ" sz="3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Systems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763688" y="1255437"/>
            <a:ext cx="7272808" cy="56385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NZ" sz="3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Andrew </a:t>
            </a:r>
            <a:r>
              <a:rPr lang="en-NZ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Morpeth</a:t>
            </a:r>
            <a:r>
              <a:rPr lang="en-NZ" sz="3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– Lexel Systems</a:t>
            </a: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hlinkClick r:id="rId5"/>
            </a:endParaRPr>
          </a:p>
        </p:txBody>
      </p:sp>
      <p:pic>
        <p:nvPicPr>
          <p:cNvPr id="3078" name="Picture 6" descr="http://cdn2.iconfinder.com/data/icons/metro-ui-dock/128/Google_Blogg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986" y="2504778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986" y="2153125"/>
            <a:ext cx="288032" cy="28803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150018" y="2464128"/>
            <a:ext cx="2659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http://www.lync.geek.nz/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55366" y="2130295"/>
            <a:ext cx="1958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@</a:t>
            </a:r>
            <a:r>
              <a:rPr lang="en-NZ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AndrewMorpeth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21" name="Picture 6" descr="http://cdn2.iconfinder.com/data/icons/metro-ui-dock/128/Google_Blogg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179" y="4073979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79" y="3722326"/>
            <a:ext cx="288032" cy="288032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149211" y="4033329"/>
            <a:ext cx="2784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http://www.ucsorted.com</a:t>
            </a:r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/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54559" y="3699496"/>
            <a:ext cx="1287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@</a:t>
            </a:r>
            <a:r>
              <a:rPr lang="en-NZ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PaulB_NZ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72066" y="3332669"/>
            <a:ext cx="3569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 typeface="Arial" charset="0"/>
              <a:buNone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UC Principle Consultant, MVP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, VTSP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63688" y="1748101"/>
            <a:ext cx="3187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 typeface="Arial" charset="0"/>
              <a:buNone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Lync Technical Consultant, MVP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1763688" y="4377313"/>
            <a:ext cx="7272808" cy="56385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NZ" sz="3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Matthew Borchert – Jabra</a:t>
            </a: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hlinkClick r:id="rId5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63688" y="4869160"/>
            <a:ext cx="1916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Font typeface="Arial" charset="0"/>
              <a:buNone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Business Manager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485" y="5204390"/>
            <a:ext cx="292881" cy="2928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485" y="5558550"/>
            <a:ext cx="292881" cy="29288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149211" y="5499998"/>
            <a:ext cx="2467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http://</a:t>
            </a:r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www.jabra.co.nz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/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154558" y="5166165"/>
            <a:ext cx="68099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https://www.linkedin.com/pub/matthew-borchert/10/b80/253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9575" y="4553652"/>
            <a:ext cx="1372074" cy="139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0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55576" y="409278"/>
            <a:ext cx="2552824" cy="7256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sz="3500" b="1" dirty="0" smtClean="0">
                <a:solidFill>
                  <a:srgbClr val="00AFF0"/>
                </a:solidFill>
              </a:rPr>
              <a:t>Agenda</a:t>
            </a:r>
            <a:endParaRPr lang="en-NZ" sz="3500" dirty="0">
              <a:solidFill>
                <a:srgbClr val="00AFF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03473"/>
              </p:ext>
            </p:extLst>
          </p:nvPr>
        </p:nvGraphicFramePr>
        <p:xfrm>
          <a:off x="467544" y="1628801"/>
          <a:ext cx="8208913" cy="3974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6480721"/>
              </a:tblGrid>
              <a:tr h="662473">
                <a:tc>
                  <a:txBody>
                    <a:bodyPr/>
                    <a:lstStyle/>
                    <a:p>
                      <a:r>
                        <a:rPr lang="en-US" dirty="0" smtClean="0"/>
                        <a:t>Time</a:t>
                      </a:r>
                      <a:endParaRPr lang="en-NZ" dirty="0"/>
                    </a:p>
                  </a:txBody>
                  <a:tcPr>
                    <a:solidFill>
                      <a:srgbClr val="2DB5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</a:t>
                      </a:r>
                      <a:endParaRPr lang="en-NZ" dirty="0"/>
                    </a:p>
                  </a:txBody>
                  <a:tcPr>
                    <a:solidFill>
                      <a:srgbClr val="2DB5E5"/>
                    </a:solidFill>
                  </a:tcPr>
                </a:tc>
              </a:tr>
              <a:tr h="66247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3-3:30pm</a:t>
                      </a:r>
                      <a:endParaRPr lang="en-NZ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CBED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Skype for Business: Outlining the difference between On Premise, Online and Hybrid</a:t>
                      </a:r>
                      <a:endParaRPr lang="en-NZ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CBEDF9"/>
                    </a:solidFill>
                  </a:tcPr>
                </a:tc>
              </a:tr>
              <a:tr h="66247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NZ" sz="18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3:30-4pm</a:t>
                      </a:r>
                      <a:endParaRPr lang="en-NZ" sz="1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FDD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NZ" sz="18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Roadmap</a:t>
                      </a:r>
                      <a:endParaRPr lang="en-NZ" sz="1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FDDF3"/>
                    </a:solidFill>
                  </a:tcPr>
                </a:tc>
              </a:tr>
              <a:tr h="66247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4-4:30pm</a:t>
                      </a:r>
                      <a:endParaRPr lang="en-NZ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CBED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Networking Break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+ Food and Drinks</a:t>
                      </a:r>
                      <a:endParaRPr lang="en-NZ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CBEDF9"/>
                    </a:solidFill>
                  </a:tcPr>
                </a:tc>
              </a:tr>
              <a:tr h="66247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4:30-4:50pm</a:t>
                      </a:r>
                      <a:endParaRPr lang="en-NZ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9FDD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All about Jabra - Matthew Borchert</a:t>
                      </a:r>
                      <a:endParaRPr lang="en-NZ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9FDDF3"/>
                    </a:solidFill>
                  </a:tcPr>
                </a:tc>
              </a:tr>
              <a:tr h="66247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4:50-5pm</a:t>
                      </a:r>
                      <a:endParaRPr lang="en-NZ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CBED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Wrap up and prize draw (TBA)</a:t>
                      </a:r>
                      <a:endParaRPr lang="en-NZ" sz="1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BED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62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92188" y="450256"/>
            <a:ext cx="6336704" cy="7256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sz="3600" dirty="0" smtClean="0">
                <a:solidFill>
                  <a:srgbClr val="00AFF0"/>
                </a:solidFill>
              </a:rPr>
              <a:t>What's </a:t>
            </a:r>
            <a:r>
              <a:rPr lang="en-NZ" sz="3600" dirty="0">
                <a:solidFill>
                  <a:srgbClr val="00AFF0"/>
                </a:solidFill>
              </a:rPr>
              <a:t>in a name?</a:t>
            </a:r>
            <a:endParaRPr lang="en-NZ" sz="3500" dirty="0">
              <a:solidFill>
                <a:srgbClr val="00AFF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15356" y="1360736"/>
            <a:ext cx="5092748" cy="372444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Skype for Business Server 2015</a:t>
            </a:r>
          </a:p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Skype for Business Online</a:t>
            </a:r>
          </a:p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Other Skype </a:t>
            </a:r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Business </a:t>
            </a:r>
            <a:r>
              <a:rPr lang="en-NZ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OnLine</a:t>
            </a:r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Skype 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Business </a:t>
            </a:r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Hybrid*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931934"/>
            <a:ext cx="1426325" cy="19437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360736"/>
            <a:ext cx="2579472" cy="24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12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6" y="444501"/>
            <a:ext cx="6552727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NZ" sz="3600" b="1" dirty="0">
                <a:solidFill>
                  <a:srgbClr val="00AFF0"/>
                </a:solidFill>
              </a:rPr>
              <a:t>Skype for Business Server 2015</a:t>
            </a:r>
            <a:endParaRPr lang="en-NZ" sz="3500" b="1" dirty="0">
              <a:solidFill>
                <a:srgbClr val="00AFF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6660" y="1412776"/>
            <a:ext cx="5832648" cy="46805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Persistent Chat, CQM, Monitoring Reports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Enterprise Voice</a:t>
            </a:r>
          </a:p>
          <a:p>
            <a:pPr lvl="1"/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Forward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transfer, </a:t>
            </a:r>
            <a:r>
              <a:rPr lang="en-NZ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simring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Response Groups (IVR)</a:t>
            </a:r>
          </a:p>
          <a:p>
            <a:pPr lvl="1"/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Dial Plans</a:t>
            </a:r>
          </a:p>
          <a:p>
            <a:pPr lvl="1"/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Toll Code Restrictions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Centre</a:t>
            </a:r>
          </a:p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Call Recording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QoS</a:t>
            </a:r>
          </a:p>
        </p:txBody>
      </p:sp>
      <p:pic>
        <p:nvPicPr>
          <p:cNvPr id="6" name="Picture 2" descr="[image%255B7%255D.png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81128"/>
            <a:ext cx="4395297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37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7" y="444501"/>
            <a:ext cx="4608512" cy="73183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NZ" sz="3600" dirty="0">
                <a:solidFill>
                  <a:srgbClr val="00AFF0"/>
                </a:solidFill>
              </a:rPr>
              <a:t>Skype for Business Online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9360" y="2132856"/>
            <a:ext cx="5262760" cy="354038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IM, Presence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Audio and Video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Web Conferencing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Enterprise Voice*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PABX features*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Dial in Conferencing*</a:t>
            </a:r>
          </a:p>
          <a:p>
            <a:endParaRPr lang="en-N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7544" y="1340768"/>
            <a:ext cx="3456384" cy="73183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9pPr>
          </a:lstStyle>
          <a:p>
            <a:r>
              <a:rPr lang="en-NZ" sz="3600" dirty="0" smtClean="0"/>
              <a:t>Today</a:t>
            </a:r>
            <a:endParaRPr lang="en-NZ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03046"/>
            <a:ext cx="3600400" cy="16723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964" y="4005064"/>
            <a:ext cx="818551" cy="81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3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7" y="444501"/>
            <a:ext cx="4608512" cy="73183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NZ" sz="3200" dirty="0">
                <a:solidFill>
                  <a:srgbClr val="00AFF0"/>
                </a:solidFill>
              </a:rPr>
              <a:t>Other Skype </a:t>
            </a:r>
            <a:r>
              <a:rPr lang="en-NZ" sz="3200" dirty="0" smtClean="0">
                <a:solidFill>
                  <a:srgbClr val="00AFF0"/>
                </a:solidFill>
              </a:rPr>
              <a:t>On Line </a:t>
            </a:r>
            <a:r>
              <a:rPr lang="en-NZ" sz="3200" dirty="0">
                <a:solidFill>
                  <a:srgbClr val="00AFF0"/>
                </a:solidFill>
              </a:rPr>
              <a:t>options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691" y="2002777"/>
            <a:ext cx="2703786" cy="5692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356992"/>
            <a:ext cx="3020929" cy="147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5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7" y="444501"/>
            <a:ext cx="4608512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NZ" sz="3200" dirty="0">
                <a:solidFill>
                  <a:srgbClr val="00AFF0"/>
                </a:solidFill>
              </a:rPr>
              <a:t>Skype for Business Hybrid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9360" y="1449966"/>
            <a:ext cx="5262760" cy="422327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best of both worlds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Use Case?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204864"/>
            <a:ext cx="3362325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2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6" y="444501"/>
            <a:ext cx="6552727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NZ" sz="3200" dirty="0">
                <a:solidFill>
                  <a:srgbClr val="00AFF0"/>
                </a:solidFill>
              </a:rPr>
              <a:t>On Premise vs </a:t>
            </a:r>
            <a:r>
              <a:rPr lang="en-NZ" sz="3200" dirty="0" smtClean="0">
                <a:solidFill>
                  <a:srgbClr val="00AFF0"/>
                </a:solidFill>
              </a:rPr>
              <a:t>Cloud*</a:t>
            </a:r>
            <a:endParaRPr lang="en-NZ" sz="3200" dirty="0">
              <a:solidFill>
                <a:srgbClr val="00AFF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9360" y="1449966"/>
            <a:ext cx="5262760" cy="422327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Functionally</a:t>
            </a:r>
          </a:p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Licensing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Infrastructure investment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Business Requirements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740196"/>
            <a:ext cx="4716016" cy="164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6" y="444501"/>
            <a:ext cx="6552727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NZ" sz="3200" dirty="0" smtClean="0">
                <a:solidFill>
                  <a:srgbClr val="00AFF0"/>
                </a:solidFill>
              </a:rPr>
              <a:t>Cloudy </a:t>
            </a:r>
            <a:r>
              <a:rPr lang="en-NZ" sz="3200" dirty="0">
                <a:solidFill>
                  <a:srgbClr val="00AFF0"/>
                </a:solidFill>
              </a:rPr>
              <a:t>with </a:t>
            </a:r>
            <a:r>
              <a:rPr lang="en-NZ" sz="3200" dirty="0" smtClean="0">
                <a:solidFill>
                  <a:srgbClr val="00AFF0"/>
                </a:solidFill>
              </a:rPr>
              <a:t>Thunderstorms</a:t>
            </a:r>
            <a:endParaRPr lang="en-NZ" sz="3200" dirty="0">
              <a:solidFill>
                <a:srgbClr val="00AFF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9360" y="1484784"/>
            <a:ext cx="5262760" cy="418845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When Cloud wont do:-</a:t>
            </a:r>
          </a:p>
          <a:p>
            <a:pPr lvl="1"/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 and DR</a:t>
            </a:r>
          </a:p>
          <a:p>
            <a:pPr lvl="1"/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Internet connectivity issues:-</a:t>
            </a:r>
          </a:p>
          <a:p>
            <a:pPr lvl="2"/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Access</a:t>
            </a:r>
          </a:p>
          <a:p>
            <a:pPr lvl="2"/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Speed</a:t>
            </a:r>
          </a:p>
          <a:p>
            <a:pPr lvl="2"/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QoS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Enterprise Voice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Monitoring and Compliance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???</a:t>
            </a:r>
            <a:endParaRPr lang="en-N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205607"/>
            <a:ext cx="3285879" cy="246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75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6" y="444501"/>
            <a:ext cx="6552727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NZ" sz="3200" dirty="0" smtClean="0">
                <a:solidFill>
                  <a:srgbClr val="00AFF0"/>
                </a:solidFill>
              </a:rPr>
              <a:t>Skype for Business Online - Roadmap</a:t>
            </a:r>
            <a:endParaRPr lang="en-NZ" sz="3200" dirty="0">
              <a:solidFill>
                <a:srgbClr val="00AFF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9360" y="1484784"/>
            <a:ext cx="5262760" cy="418845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N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63" r="49798"/>
          <a:stretch/>
        </p:blipFill>
        <p:spPr>
          <a:xfrm>
            <a:off x="5898716" y="1481397"/>
            <a:ext cx="2858930" cy="4195226"/>
          </a:xfrm>
          <a:prstGeom prst="rect">
            <a:avLst/>
          </a:prstGeom>
        </p:spPr>
      </p:pic>
      <p:sp>
        <p:nvSpPr>
          <p:cNvPr id="7" name="Rectangle 41"/>
          <p:cNvSpPr/>
          <p:nvPr/>
        </p:nvSpPr>
        <p:spPr>
          <a:xfrm>
            <a:off x="539552" y="1484784"/>
            <a:ext cx="4248471" cy="147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521" rtlCol="0" anchor="ctr"/>
          <a:lstStyle/>
          <a:p>
            <a:pPr defTabSz="932421">
              <a:defRPr/>
            </a:pPr>
            <a:r>
              <a:rPr lang="en-US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Complete meeting solution including PSTN Conferencing</a:t>
            </a:r>
          </a:p>
        </p:txBody>
      </p:sp>
      <p:sp>
        <p:nvSpPr>
          <p:cNvPr id="9" name="Rectangle 42"/>
          <p:cNvSpPr/>
          <p:nvPr/>
        </p:nvSpPr>
        <p:spPr>
          <a:xfrm>
            <a:off x="539552" y="3056403"/>
            <a:ext cx="4248471" cy="1308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521" rtlCol="0" anchor="ctr"/>
          <a:lstStyle/>
          <a:p>
            <a:pPr defTabSz="932421">
              <a:defRPr/>
            </a:pPr>
            <a:r>
              <a:rPr lang="en-US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Call management with your</a:t>
            </a:r>
            <a:br>
              <a:rPr lang="en-US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</a:br>
            <a:r>
              <a:rPr lang="en-US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Cloud PBX</a:t>
            </a:r>
          </a:p>
        </p:txBody>
      </p:sp>
      <p:sp>
        <p:nvSpPr>
          <p:cNvPr id="10" name="Rectangle 43"/>
          <p:cNvSpPr/>
          <p:nvPr/>
        </p:nvSpPr>
        <p:spPr>
          <a:xfrm>
            <a:off x="539552" y="4653136"/>
            <a:ext cx="4248471" cy="1236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6521" rtlCol="0" anchor="ctr"/>
          <a:lstStyle/>
          <a:p>
            <a:pPr defTabSz="932421">
              <a:defRPr/>
            </a:pPr>
            <a:r>
              <a:rPr lang="en-US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PSTN Calling offers plans with minutes directly from Microsoft</a:t>
            </a:r>
          </a:p>
        </p:txBody>
      </p:sp>
    </p:spTree>
    <p:extLst>
      <p:ext uri="{BB962C8B-B14F-4D97-AF65-F5344CB8AC3E}">
        <p14:creationId xmlns:p14="http://schemas.microsoft.com/office/powerpoint/2010/main" val="146129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6" y="444501"/>
            <a:ext cx="6336703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00AFF0"/>
                </a:solidFill>
              </a:rPr>
              <a:t>Complete meeting solution</a:t>
            </a:r>
            <a:endParaRPr lang="en-NZ" sz="3200" dirty="0">
              <a:solidFill>
                <a:srgbClr val="00AFF0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79512" y="1189682"/>
            <a:ext cx="3096344" cy="72715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794" tIns="118833" rIns="182794" bIns="11883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1400" b="1" spc="102" dirty="0" smtClean="0">
                <a:gradFill>
                  <a:gsLst>
                    <a:gs pos="0">
                      <a:srgbClr val="00AFF0"/>
                    </a:gs>
                    <a:gs pos="100000">
                      <a:srgbClr val="00AFF0"/>
                    </a:gs>
                  </a:gsLst>
                  <a:lin ang="5400000" scaled="0"/>
                </a:gradFill>
              </a:rPr>
              <a:t>New</a:t>
            </a:r>
            <a:br>
              <a:rPr lang="en-US" sz="1400" b="1" spc="102" dirty="0" smtClean="0">
                <a:gradFill>
                  <a:gsLst>
                    <a:gs pos="0">
                      <a:srgbClr val="00AFF0"/>
                    </a:gs>
                    <a:gs pos="100000">
                      <a:srgbClr val="00AFF0"/>
                    </a:gs>
                  </a:gsLst>
                  <a:lin ang="5400000" scaled="0"/>
                </a:gradFill>
              </a:rPr>
            </a:br>
            <a:r>
              <a:rPr lang="en-GB" sz="2400" b="1" dirty="0" smtClean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Skype meeting</a:t>
            </a:r>
            <a:br>
              <a:rPr lang="en-GB" sz="2400" b="1" dirty="0" smtClean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</a:br>
            <a:r>
              <a:rPr lang="en-GB" sz="2400" b="1" dirty="0" smtClean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broadcast</a:t>
            </a:r>
            <a:r>
              <a:rPr lang="en-GB" sz="1836" b="1" spc="306" dirty="0">
                <a:gradFill>
                  <a:gsLst>
                    <a:gs pos="87745">
                      <a:srgbClr val="FFFFFF"/>
                    </a:gs>
                    <a:gs pos="71078">
                      <a:srgbClr val="FFFFFF"/>
                    </a:gs>
                  </a:gsLst>
                  <a:lin ang="2700000" scaled="1"/>
                </a:gradFill>
              </a:rPr>
              <a:t/>
            </a:r>
            <a:br>
              <a:rPr lang="en-GB" sz="1836" b="1" spc="306" dirty="0">
                <a:gradFill>
                  <a:gsLst>
                    <a:gs pos="87745">
                      <a:srgbClr val="FFFFFF"/>
                    </a:gs>
                    <a:gs pos="71078">
                      <a:srgbClr val="FFFFFF"/>
                    </a:gs>
                  </a:gsLst>
                  <a:lin ang="2700000" scaled="1"/>
                </a:gradFill>
              </a:rPr>
            </a:b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Reach thousands for very large meetings, attendees join from virtually any browser and device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3253754" y="1189682"/>
            <a:ext cx="3334470" cy="72715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794" tIns="118833" rIns="182794" bIns="11883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1400" b="1" spc="102" dirty="0" smtClean="0">
                <a:gradFill>
                  <a:gsLst>
                    <a:gs pos="0">
                      <a:srgbClr val="00AFF0"/>
                    </a:gs>
                    <a:gs pos="100000">
                      <a:srgbClr val="00AFF0"/>
                    </a:gs>
                  </a:gsLst>
                  <a:lin ang="5400000" scaled="0"/>
                </a:gradFill>
              </a:rPr>
              <a:t>New</a:t>
            </a:r>
          </a:p>
          <a:p>
            <a:pPr>
              <a:lnSpc>
                <a:spcPct val="90000"/>
              </a:lnSpc>
              <a:defRPr/>
            </a:pPr>
            <a:r>
              <a:rPr lang="en-GB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PSTN</a:t>
            </a:r>
            <a:br>
              <a:rPr lang="en-GB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</a:br>
            <a:r>
              <a:rPr lang="en-GB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conferencing</a:t>
            </a:r>
          </a:p>
          <a:p>
            <a:pPr>
              <a:defRPr/>
            </a:pP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 a dial-in number to join </a:t>
            </a:r>
            <a:b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Skype meetings from any device, dial-out to bring participants </a:t>
            </a:r>
            <a:b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into the meeting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179512" y="4221088"/>
            <a:ext cx="6450286" cy="969168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794" tIns="118833" rIns="182794" bIns="11883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32205">
              <a:spcBef>
                <a:spcPts val="2000"/>
              </a:spcBef>
              <a:defRPr/>
            </a:pPr>
            <a:r>
              <a:rPr lang="en-GB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Connected meeting experience</a:t>
            </a:r>
          </a:p>
          <a:p>
            <a:pPr>
              <a:defRPr/>
            </a:pP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Modern attachments, ‘meet now’ in unified groups, </a:t>
            </a:r>
            <a:b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online meetings by default</a:t>
            </a:r>
          </a:p>
          <a:p>
            <a:pPr defTabSz="932205">
              <a:defRPr/>
            </a:pPr>
            <a:endParaRPr lang="en-GB" sz="1122" b="1" spc="306" dirty="0">
              <a:gradFill>
                <a:gsLst>
                  <a:gs pos="87745">
                    <a:srgbClr val="FFFFFF"/>
                  </a:gs>
                  <a:gs pos="71078">
                    <a:srgbClr val="FFFFFF"/>
                  </a:gs>
                </a:gsLst>
                <a:lin ang="2700000" scaled="1"/>
              </a:gradFill>
            </a:endParaRPr>
          </a:p>
          <a:p>
            <a:pPr defTabSz="932205">
              <a:defRPr/>
            </a:pPr>
            <a:r>
              <a:rPr lang="en-GB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Video and content sharing</a:t>
            </a:r>
          </a:p>
          <a:p>
            <a:pPr>
              <a:defRPr/>
            </a:pP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Office real-time co-authoring in Skype for Business, </a:t>
            </a:r>
          </a:p>
          <a:p>
            <a:pPr>
              <a:defRPr/>
            </a:pP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fast HD video-based screen sharing</a:t>
            </a:r>
          </a:p>
          <a:p>
            <a:pPr defTabSz="932205">
              <a:defRPr/>
            </a:pPr>
            <a:endParaRPr lang="en-GB" sz="1122" b="1" spc="306" dirty="0">
              <a:gradFill>
                <a:gsLst>
                  <a:gs pos="87745">
                    <a:srgbClr val="FFFFFF"/>
                  </a:gs>
                  <a:gs pos="71078">
                    <a:srgbClr val="FFFFFF"/>
                  </a:gs>
                </a:gsLst>
                <a:lin ang="2700000" scaled="1"/>
              </a:gradFill>
            </a:endParaRPr>
          </a:p>
          <a:p>
            <a:pPr defTabSz="932205">
              <a:defRPr/>
            </a:pPr>
            <a:r>
              <a:rPr lang="en-GB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Surface hub and skype room systems</a:t>
            </a:r>
          </a:p>
          <a:p>
            <a:pPr>
              <a:defRPr/>
            </a:pP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Team collaboration device from Microsoft, full spectrum </a:t>
            </a:r>
            <a:b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meeting devices with partners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696" y="1484785"/>
            <a:ext cx="2683054" cy="1584176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6084168" y="3112844"/>
            <a:ext cx="2402692" cy="307777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en-US" sz="1400" b="1" dirty="0">
                <a:gradFill>
                  <a:gsLst>
                    <a:gs pos="0">
                      <a:srgbClr val="00AFF0">
                        <a:lumMod val="50000"/>
                      </a:srgbClr>
                    </a:gs>
                    <a:gs pos="100000">
                      <a:srgbClr val="00AFF0">
                        <a:lumMod val="50000"/>
                      </a:srgbClr>
                    </a:gs>
                  </a:gsLst>
                  <a:lin ang="5400000" scaled="0"/>
                </a:gradFill>
              </a:rPr>
              <a:t>Skype meeting broadcast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12160" y="5445224"/>
            <a:ext cx="3672408" cy="523220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en-US" sz="1400" b="1" dirty="0">
                <a:gradFill>
                  <a:gsLst>
                    <a:gs pos="0">
                      <a:srgbClr val="00AFF0">
                        <a:lumMod val="50000"/>
                      </a:srgbClr>
                    </a:gs>
                    <a:gs pos="100000">
                      <a:srgbClr val="00AFF0">
                        <a:lumMod val="50000"/>
                      </a:srgbClr>
                    </a:gs>
                  </a:gsLst>
                  <a:lin ang="5400000" scaled="0"/>
                </a:gradFill>
              </a:rPr>
              <a:t>Office real-time </a:t>
            </a:r>
          </a:p>
          <a:p>
            <a:pPr>
              <a:defRPr/>
            </a:pPr>
            <a:r>
              <a:rPr lang="en-US" sz="1400" b="1" dirty="0">
                <a:gradFill>
                  <a:gsLst>
                    <a:gs pos="0">
                      <a:srgbClr val="00AFF0">
                        <a:lumMod val="50000"/>
                      </a:srgbClr>
                    </a:gs>
                    <a:gs pos="100000">
                      <a:srgbClr val="00AFF0">
                        <a:lumMod val="50000"/>
                      </a:srgbClr>
                    </a:gs>
                  </a:gsLst>
                  <a:lin ang="5400000" scaled="0"/>
                </a:gradFill>
              </a:rPr>
              <a:t>Co-authoring in skype for business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6202696" y="3495765"/>
            <a:ext cx="2683054" cy="1892622"/>
            <a:chOff x="8117854" y="3537357"/>
            <a:chExt cx="4683050" cy="2787849"/>
          </a:xfrm>
        </p:grpSpPr>
        <p:grpSp>
          <p:nvGrpSpPr>
            <p:cNvPr id="27" name="Group 26"/>
            <p:cNvGrpSpPr/>
            <p:nvPr/>
          </p:nvGrpSpPr>
          <p:grpSpPr>
            <a:xfrm>
              <a:off x="8117854" y="3537357"/>
              <a:ext cx="3339461" cy="2787849"/>
              <a:chOff x="228600" y="2391853"/>
              <a:chExt cx="5666509" cy="4274350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8600" y="2441847"/>
                <a:ext cx="5666509" cy="4224356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8600" y="2391853"/>
                <a:ext cx="623455" cy="99988"/>
              </a:xfrm>
              <a:prstGeom prst="rect">
                <a:avLst/>
              </a:prstGeom>
            </p:spPr>
          </p:pic>
        </p:grp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18093" y="4093404"/>
              <a:ext cx="2382811" cy="16024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64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6" y="444501"/>
            <a:ext cx="6336703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00AFF0"/>
                </a:solidFill>
              </a:rPr>
              <a:t>Cloud PBX and PSTN calling</a:t>
            </a:r>
            <a:endParaRPr lang="en-NZ" sz="3200" dirty="0">
              <a:solidFill>
                <a:srgbClr val="00AFF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3184" y="1156195"/>
            <a:ext cx="6895080" cy="378497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794" tIns="118833" rIns="182794" bIns="11883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1400" b="1" spc="102" dirty="0">
                <a:gradFill>
                  <a:gsLst>
                    <a:gs pos="0">
                      <a:srgbClr val="00AFF0"/>
                    </a:gs>
                    <a:gs pos="100000">
                      <a:srgbClr val="00AFF0"/>
                    </a:gs>
                  </a:gsLst>
                  <a:lin ang="5400000" scaled="0"/>
                </a:gradFill>
              </a:rPr>
              <a:t>New</a:t>
            </a:r>
          </a:p>
          <a:p>
            <a:pPr>
              <a:defRPr/>
            </a:pPr>
            <a:endParaRPr lang="en-US" sz="510" spc="102" dirty="0">
              <a:solidFill>
                <a:srgbClr val="FBFBFB"/>
              </a:solidFill>
            </a:endParaRPr>
          </a:p>
          <a:p>
            <a:pPr defTabSz="932205">
              <a:lnSpc>
                <a:spcPts val="2142"/>
              </a:lnSpc>
              <a:defRPr/>
            </a:pPr>
            <a:r>
              <a:rPr lang="en-GB" sz="2400" b="1" dirty="0" smtClean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Cloud </a:t>
            </a:r>
            <a:r>
              <a:rPr lang="en-GB" sz="2400" b="1" dirty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PBX</a:t>
            </a:r>
          </a:p>
          <a:p>
            <a:pPr>
              <a:defRPr/>
            </a:pP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Manage your calls right within O365; eliminate separate PBX systems </a:t>
            </a:r>
            <a:b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information workers</a:t>
            </a:r>
          </a:p>
          <a:p>
            <a:pPr marL="228600" lvl="1" indent="-228600" defTabSz="932205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dirty="0" smtClean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Everywhere access</a:t>
            </a:r>
          </a:p>
          <a:p>
            <a:pPr marL="228600" lvl="1">
              <a:defRPr/>
            </a:pP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Make, receive and transfer calls from mobiles, tablets, and PC’s, </a:t>
            </a:r>
            <a:b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 nearly anywhere with internet access</a:t>
            </a:r>
          </a:p>
          <a:p>
            <a:pPr marL="228600" lvl="1" indent="-228600" defTabSz="932205">
              <a:buFont typeface="Arial" panose="020B0604020202020204" pitchFamily="34" charset="0"/>
              <a:buChar char="•"/>
              <a:defRPr/>
            </a:pPr>
            <a:r>
              <a:rPr lang="en-GB" sz="2000" b="1" dirty="0" smtClean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Consolidated management</a:t>
            </a:r>
          </a:p>
          <a:p>
            <a:pPr marL="228600" lvl="1">
              <a:lnSpc>
                <a:spcPct val="90000"/>
              </a:lnSpc>
              <a:buSzPct val="90000"/>
              <a:defRPr/>
            </a:pPr>
            <a:r>
              <a:rPr lang="en-US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Office 365 administration portal as the central location to </a:t>
            </a:r>
            <a:br>
              <a:rPr lang="en-US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manage users for communications, email and content</a:t>
            </a:r>
            <a:endParaRPr lang="en-GB" sz="1599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lvl="1" indent="-228600" defTabSz="932205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dirty="0" smtClean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Global deployment options</a:t>
            </a:r>
          </a:p>
          <a:p>
            <a:pPr marL="228600" lvl="1">
              <a:lnSpc>
                <a:spcPct val="90000"/>
              </a:lnSpc>
              <a:buSzPct val="90000"/>
              <a:defRPr/>
            </a:pP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Take advantage of your existing telephony infrastructure </a:t>
            </a:r>
            <a:b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(i.e. traditional PBX systems or on-premises SIP trunks)</a:t>
            </a:r>
          </a:p>
          <a:p>
            <a:pPr lvl="1" defTabSz="932205">
              <a:defRPr/>
            </a:pPr>
            <a:endParaRPr lang="en-GB" sz="1050" b="1" spc="306" dirty="0">
              <a:gradFill>
                <a:gsLst>
                  <a:gs pos="87745">
                    <a:srgbClr val="FFFFFF"/>
                  </a:gs>
                  <a:gs pos="71078">
                    <a:srgbClr val="FFFFFF"/>
                  </a:gs>
                </a:gsLst>
                <a:lin ang="2700000" scaled="1"/>
              </a:gradFill>
            </a:endParaRPr>
          </a:p>
          <a:p>
            <a:pPr defTabSz="932205">
              <a:defRPr/>
            </a:pPr>
            <a:endParaRPr lang="en-GB" sz="1122" b="1" spc="306" dirty="0">
              <a:gradFill>
                <a:gsLst>
                  <a:gs pos="87745">
                    <a:srgbClr val="FFFFFF"/>
                  </a:gs>
                  <a:gs pos="71078">
                    <a:srgbClr val="FFFFFF"/>
                  </a:gs>
                </a:gsLst>
                <a:lin ang="2700000" scaled="1"/>
              </a:gra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3183" y="4941168"/>
            <a:ext cx="6895081" cy="131800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794" tIns="118833" rIns="182794" bIns="11883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1400" b="1" spc="102" dirty="0">
                <a:gradFill>
                  <a:gsLst>
                    <a:gs pos="0">
                      <a:srgbClr val="00AFF0"/>
                    </a:gs>
                    <a:gs pos="100000">
                      <a:srgbClr val="00AFF0"/>
                    </a:gs>
                  </a:gsLst>
                  <a:lin ang="5400000" scaled="0"/>
                </a:gradFill>
              </a:rPr>
              <a:t>New</a:t>
            </a:r>
          </a:p>
          <a:p>
            <a:pPr>
              <a:defRPr/>
            </a:pPr>
            <a:endParaRPr lang="en-US" sz="510" spc="102" dirty="0">
              <a:solidFill>
                <a:srgbClr val="FBFBFB"/>
              </a:solidFill>
            </a:endParaRPr>
          </a:p>
          <a:p>
            <a:pPr defTabSz="932205">
              <a:lnSpc>
                <a:spcPts val="2142"/>
              </a:lnSpc>
              <a:defRPr/>
            </a:pPr>
            <a:r>
              <a:rPr lang="en-GB" sz="2400" b="1" dirty="0" smtClean="0">
                <a:gradFill>
                  <a:gsLst>
                    <a:gs pos="100000">
                      <a:srgbClr val="00AFF0"/>
                    </a:gs>
                    <a:gs pos="0">
                      <a:srgbClr val="00AFF0"/>
                    </a:gs>
                  </a:gsLst>
                  <a:lin ang="2700000" scaled="1"/>
                </a:gradFill>
                <a:latin typeface="Segoe UI Light"/>
              </a:rPr>
              <a:t>PSTN calling</a:t>
            </a:r>
          </a:p>
          <a:p>
            <a:pPr marL="228600" lvl="1">
              <a:lnSpc>
                <a:spcPct val="90000"/>
              </a:lnSpc>
              <a:buSzPct val="90000"/>
              <a:defRPr/>
            </a:pP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Subscribe to calling plans from Office 365, use existing phone </a:t>
            </a:r>
            <a:b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59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numbers or get new ones, starting in the US this year</a:t>
            </a:r>
          </a:p>
        </p:txBody>
      </p:sp>
      <p:pic>
        <p:nvPicPr>
          <p:cNvPr id="1026" name="Picture 2" descr="C:\Users\PAULBL~1.LEX\AppData\Local\Temp\SNAGHTML3ce5ae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854" y="1340768"/>
            <a:ext cx="2290015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71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6" y="444501"/>
            <a:ext cx="6336703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00AFF0"/>
                </a:solidFill>
              </a:rPr>
              <a:t>Cloud PBX functionality roadmap</a:t>
            </a:r>
            <a:endParaRPr lang="en-NZ" sz="3200" dirty="0">
              <a:solidFill>
                <a:srgbClr val="00AFF0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533312" y="1805402"/>
            <a:ext cx="2385101" cy="3157813"/>
          </a:xfrm>
          <a:prstGeom prst="rect">
            <a:avLst/>
          </a:prstGeom>
          <a:solidFill>
            <a:srgbClr val="E6F7FE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29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347864" y="1805402"/>
            <a:ext cx="2385101" cy="3157813"/>
          </a:xfrm>
          <a:prstGeom prst="rect">
            <a:avLst/>
          </a:prstGeom>
          <a:solidFill>
            <a:srgbClr val="E6F7FE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29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70675" y="1844824"/>
            <a:ext cx="2385101" cy="3149215"/>
          </a:xfrm>
          <a:prstGeom prst="rect">
            <a:avLst/>
          </a:prstGeom>
          <a:solidFill>
            <a:srgbClr val="E6F7FE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54" tIns="146283" rIns="182854" bIns="14628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29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34793" y="1556792"/>
            <a:ext cx="230950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Call forward, simultaneous ring, delegation, team calling, voice mail, and auto attendant</a:t>
            </a:r>
          </a:p>
          <a:p>
            <a:pPr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Static E-911</a:t>
            </a:r>
          </a:p>
          <a:p>
            <a:pPr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IP Desk phones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51790" y="1556792"/>
            <a:ext cx="228673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Response groups, group call pickup, voice feature control, outgoing CLID, and unassigned numbers</a:t>
            </a:r>
          </a:p>
          <a:p>
            <a:pPr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Dynamic E-911</a:t>
            </a:r>
          </a:p>
          <a:p>
            <a:pPr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Common area phones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7165" y="1556792"/>
            <a:ext cx="228824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Make and answer call, hold, retrieve, and transfer</a:t>
            </a:r>
          </a:p>
          <a:p>
            <a:pPr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Mobile, PC, and browser clients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199261" y="5283277"/>
            <a:ext cx="8719152" cy="1"/>
          </a:xfrm>
          <a:prstGeom prst="line">
            <a:avLst/>
          </a:prstGeom>
          <a:noFill/>
          <a:ln w="38100" cap="flat" cmpd="sng" algn="ctr">
            <a:solidFill>
              <a:srgbClr val="6E6E73">
                <a:lumMod val="40000"/>
                <a:lumOff val="60000"/>
              </a:srgbClr>
            </a:solidFill>
            <a:prstDash val="solid"/>
            <a:headEnd type="none"/>
            <a:tailEnd type="none"/>
          </a:ln>
          <a:effectLst/>
        </p:spPr>
      </p:cxnSp>
      <p:sp>
        <p:nvSpPr>
          <p:cNvPr id="26" name="Oval 25"/>
          <p:cNvSpPr/>
          <p:nvPr/>
        </p:nvSpPr>
        <p:spPr bwMode="auto">
          <a:xfrm>
            <a:off x="2633836" y="4964142"/>
            <a:ext cx="642020" cy="553090"/>
          </a:xfrm>
          <a:prstGeom prst="ellipse">
            <a:avLst/>
          </a:prstGeom>
          <a:solidFill>
            <a:srgbClr val="00AFF0"/>
          </a:solidFill>
          <a:ln w="57150" cap="flat" cmpd="sng" algn="ctr">
            <a:solidFill>
              <a:srgbClr val="E6F7FE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5796136" y="4964142"/>
            <a:ext cx="642020" cy="553090"/>
          </a:xfrm>
          <a:prstGeom prst="ellipse">
            <a:avLst/>
          </a:prstGeom>
          <a:solidFill>
            <a:srgbClr val="00AFF0"/>
          </a:solidFill>
          <a:ln w="57150" cap="flat" cmpd="sng" algn="ctr">
            <a:solidFill>
              <a:srgbClr val="E6F7FE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9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55576" y="444501"/>
            <a:ext cx="6336703" cy="73183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/>
            <a:r>
              <a:rPr lang="en-NZ" sz="3200" dirty="0" smtClean="0">
                <a:solidFill>
                  <a:srgbClr val="00AFF0"/>
                </a:solidFill>
              </a:rPr>
              <a:t>O365 – The Fine Print</a:t>
            </a:r>
            <a:r>
              <a:rPr lang="en-NZ" sz="2800" dirty="0"/>
              <a:t/>
            </a:r>
            <a:br>
              <a:rPr lang="en-NZ" sz="2800" dirty="0"/>
            </a:br>
            <a:r>
              <a:rPr lang="en-NZ" sz="3200" dirty="0"/>
              <a:t> </a:t>
            </a:r>
            <a:br>
              <a:rPr lang="en-NZ" sz="3200" dirty="0"/>
            </a:br>
            <a:endParaRPr lang="en-NZ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9360" y="1916832"/>
            <a:ext cx="5406776" cy="375640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Microsoft Recommend </a:t>
            </a:r>
            <a:r>
              <a:rPr lang="en-NZ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OnPrem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-65" charset="-128"/>
              </a:rPr>
              <a:t>o provide QoS and Resilience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New 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E5 </a:t>
            </a:r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O365 </a:t>
            </a:r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licence </a:t>
            </a:r>
            <a:endParaRPr lang="en-NZ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NZ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ExpressRoute for ITSP’s</a:t>
            </a:r>
          </a:p>
          <a:p>
            <a:r>
              <a:rPr lang="en-NZ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Direct Media?</a:t>
            </a:r>
          </a:p>
          <a:p>
            <a:endParaRPr lang="en-NZ" dirty="0"/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547036"/>
            <a:ext cx="3779912" cy="212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73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84985" y="1988840"/>
            <a:ext cx="4431021" cy="16658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sz="10000" b="1" dirty="0" smtClean="0">
                <a:solidFill>
                  <a:srgbClr val="2DB5E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 and A</a:t>
            </a:r>
            <a:endParaRPr lang="en-NZ" sz="10000" dirty="0">
              <a:solidFill>
                <a:srgbClr val="2DB5E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71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48680"/>
            <a:ext cx="6858000" cy="2952328"/>
          </a:xfrm>
        </p:spPr>
        <p:txBody>
          <a:bodyPr>
            <a:normAutofit fontScale="90000"/>
          </a:bodyPr>
          <a:lstStyle/>
          <a:p>
            <a:r>
              <a:rPr lang="en-NZ" sz="6375" b="1" spc="600" dirty="0" smtClean="0"/>
              <a:t>Thank You!</a:t>
            </a:r>
            <a:br>
              <a:rPr lang="en-NZ" sz="6375" b="1" spc="600" dirty="0" smtClean="0"/>
            </a:br>
            <a:r>
              <a:rPr lang="en-NZ" sz="6375" b="1" spc="600" dirty="0" smtClean="0"/>
              <a:t>Auckland UC </a:t>
            </a:r>
            <a:br>
              <a:rPr lang="en-NZ" sz="6375" b="1" spc="600" dirty="0" smtClean="0"/>
            </a:br>
            <a:r>
              <a:rPr lang="en-NZ" sz="6375" b="1" spc="600" dirty="0" smtClean="0"/>
              <a:t>Users Group</a:t>
            </a:r>
            <a:endParaRPr lang="en-NZ" sz="6375" b="1" spc="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671" y="4632763"/>
            <a:ext cx="2016224" cy="480221"/>
          </a:xfrm>
        </p:spPr>
        <p:txBody>
          <a:bodyPr>
            <a:normAutofit/>
          </a:bodyPr>
          <a:lstStyle/>
          <a:p>
            <a:r>
              <a:rPr lang="en-NZ" sz="2400" b="1" dirty="0" smtClean="0"/>
              <a:t>Our Sponsors:</a:t>
            </a:r>
            <a:endParaRPr lang="en-NZ" sz="22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64" y="5401395"/>
            <a:ext cx="1944216" cy="409309"/>
          </a:xfrm>
          <a:prstGeom prst="rect">
            <a:avLst/>
          </a:prstGeom>
        </p:spPr>
      </p:pic>
      <p:pic>
        <p:nvPicPr>
          <p:cNvPr id="5" name="Picture 2" descr="http://www.micarmenia.am/Images/partne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07" y="5343766"/>
            <a:ext cx="2103070" cy="48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2591780" y="3380368"/>
            <a:ext cx="3960440" cy="4802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3429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685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35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0287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17145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400" b="1" spc="600" dirty="0" smtClean="0"/>
              <a:t>July 30</a:t>
            </a:r>
            <a:r>
              <a:rPr lang="en-NZ" sz="2400" b="1" spc="600" baseline="30000" dirty="0" smtClean="0"/>
              <a:t>th</a:t>
            </a:r>
            <a:r>
              <a:rPr lang="en-NZ" sz="2400" b="1" spc="600" dirty="0" smtClean="0"/>
              <a:t> 2015</a:t>
            </a:r>
            <a:endParaRPr lang="en-NZ" sz="2250" spc="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307" y="705796"/>
            <a:ext cx="512729" cy="30462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1592" y="5306617"/>
            <a:ext cx="1700808" cy="66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2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uckland UC Users Group - Template.potx" id="{05AA3F18-0DC3-4642-8199-88A72B093617}" vid="{0C11F4B4-3061-4267-A986-44720226A3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50055</TotalTime>
  <Words>894</Words>
  <Application>Microsoft Office PowerPoint</Application>
  <PresentationFormat>On-screen Show (4:3)</PresentationFormat>
  <Paragraphs>207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ＭＳ Ｐゴシック</vt:lpstr>
      <vt:lpstr>Segoe UI</vt:lpstr>
      <vt:lpstr>Segoe UI Light</vt:lpstr>
      <vt:lpstr>Times New Roman</vt:lpstr>
      <vt:lpstr>1_Office Theme</vt:lpstr>
      <vt:lpstr>Welcome Auckland UC  Users Group</vt:lpstr>
      <vt:lpstr>PowerPoint Presentation</vt:lpstr>
      <vt:lpstr>PowerPoint Presentation</vt:lpstr>
      <vt:lpstr>PowerPoint Presentation</vt:lpstr>
      <vt:lpstr>Skype for Business Server 2015</vt:lpstr>
      <vt:lpstr>Skype for Business Online</vt:lpstr>
      <vt:lpstr>Other Skype On Line options</vt:lpstr>
      <vt:lpstr>Skype for Business Hybrid</vt:lpstr>
      <vt:lpstr>On Premise vs Cloud*</vt:lpstr>
      <vt:lpstr>Cloudy with Thunderstorms</vt:lpstr>
      <vt:lpstr>Skype for Business Online - Roadmap</vt:lpstr>
      <vt:lpstr>Complete meeting solution</vt:lpstr>
      <vt:lpstr>Cloud PBX and PSTN calling</vt:lpstr>
      <vt:lpstr>Cloud PBX functionality roadmap</vt:lpstr>
      <vt:lpstr>O365 – The Fine Print   </vt:lpstr>
      <vt:lpstr>PowerPoint Presentation</vt:lpstr>
      <vt:lpstr>Thank You! Auckland UC  Users Group</vt:lpstr>
    </vt:vector>
  </TitlesOfParts>
  <Company>brando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Sarrot Raul</dc:creator>
  <cp:lastModifiedBy>Paul Bloem</cp:lastModifiedBy>
  <cp:revision>731</cp:revision>
  <cp:lastPrinted>2013-10-08T19:21:34Z</cp:lastPrinted>
  <dcterms:created xsi:type="dcterms:W3CDTF">2009-04-16T23:50:53Z</dcterms:created>
  <dcterms:modified xsi:type="dcterms:W3CDTF">2015-07-30T01:57:14Z</dcterms:modified>
</cp:coreProperties>
</file>